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9"/>
  </p:notesMasterIdLst>
  <p:sldIdLst>
    <p:sldId id="256" r:id="rId2"/>
    <p:sldId id="285" r:id="rId3"/>
    <p:sldId id="258" r:id="rId4"/>
    <p:sldId id="262" r:id="rId5"/>
    <p:sldId id="290" r:id="rId6"/>
    <p:sldId id="291" r:id="rId7"/>
    <p:sldId id="292" r:id="rId8"/>
    <p:sldId id="284" r:id="rId9"/>
    <p:sldId id="277" r:id="rId10"/>
    <p:sldId id="279" r:id="rId11"/>
    <p:sldId id="280" r:id="rId12"/>
    <p:sldId id="281" r:id="rId13"/>
    <p:sldId id="282" r:id="rId14"/>
    <p:sldId id="283" r:id="rId15"/>
    <p:sldId id="288" r:id="rId16"/>
    <p:sldId id="289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9" autoAdjust="0"/>
    <p:restoredTop sz="94645" autoAdjust="0"/>
  </p:normalViewPr>
  <p:slideViewPr>
    <p:cSldViewPr>
      <p:cViewPr varScale="1">
        <p:scale>
          <a:sx n="101" d="100"/>
          <a:sy n="101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4;&#1073;&#1097;&#1072;&#1103;%20&#1087;&#1072;&#1087;&#1082;&#1072;\&#1055;&#1091;&#1073;&#1083;&#1080;&#1095;&#1085;&#1099;&#1077;%20&#1089;&#1083;&#1091;&#1096;&#1072;&#1085;&#1080;&#1103;%202013%20&#1089;&#1083;&#1072;&#1081;&#1076;&#1099;\1.xlsx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&#1054;&#1073;&#1097;&#1072;&#1103;%20&#1087;&#1072;&#1087;&#1082;&#1072;\&#1055;&#1091;&#1073;&#1083;&#1080;&#1095;&#1085;&#1099;&#1077;%20&#1089;&#1083;&#1091;&#1096;&#1072;&#1085;&#1080;&#1103;%202013%20&#1089;&#1083;&#1072;&#1081;&#1076;&#1099;\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&#1054;&#1073;&#1097;&#1072;&#1103;%20&#1087;&#1072;&#1087;&#1082;&#1072;\&#1055;&#1091;&#1073;&#1083;&#1080;&#1095;&#1085;&#1099;&#1077;%20&#1089;&#1083;&#1091;&#1096;&#1072;&#1085;&#1080;&#1103;%202013%20&#1089;&#1083;&#1072;&#1081;&#1076;&#1099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inist\&#1086;&#1073;&#1097;&#1072;&#1103;%20&#1087;&#1072;&#1087;&#1082;&#1072;\&#1087;&#1091;&#1073;&#1083;&#1080;&#1095;&#1085;&#1099;&#1077;%20&#1089;&#1083;&#1091;&#1096;&#1072;&#1085;&#1080;&#1103;%202015%20&#1075;&#1086;&#1076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inist\&#1086;&#1073;&#1097;&#1072;&#1103;%20&#1087;&#1072;&#1087;&#1082;&#1072;\&#1087;&#1091;&#1073;&#1083;&#1080;&#1095;&#1085;&#1099;&#1077;%20&#1089;&#1083;&#1091;&#1096;&#1072;&#1085;&#1080;&#1103;%202015%20&#1075;&#1086;&#1076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inist\&#1086;&#1073;&#1097;&#1072;&#1103;%20&#1087;&#1072;&#1087;&#1082;&#1072;\&#1087;&#1091;&#1073;&#1083;&#1080;&#1095;&#1085;&#1099;&#1077;%20&#1089;&#1083;&#1091;&#1096;&#1072;&#1085;&#1080;&#1103;%202015%20&#1075;&#1086;&#1076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inist\&#1086;&#1073;&#1097;&#1072;&#1103;%20&#1087;&#1072;&#1087;&#1082;&#1072;\&#1087;&#1091;&#1073;&#1083;&#1080;&#1095;&#1085;&#1099;&#1077;%20&#1089;&#1083;&#1091;&#1096;&#1072;&#1085;&#1080;&#1103;%202015%20&#1075;&#1086;&#1076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inist\&#1086;&#1073;&#1097;&#1072;&#1103;%20&#1087;&#1072;&#1087;&#1082;&#1072;\&#1087;&#1091;&#1073;&#1083;&#1080;&#1095;&#1085;&#1099;&#1077;%20&#1089;&#1083;&#1091;&#1096;&#1072;&#1085;&#1080;&#1103;%202015%20&#1075;&#1086;&#1076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599471500411804E-2"/>
          <c:y val="0.24406669013819066"/>
          <c:w val="0.86954422419547495"/>
          <c:h val="0.56330855456848616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1250988182212995"/>
                  <c:y val="-0.1195473818691299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Налоговые доходы</a:t>
                    </a:r>
                  </a:p>
                  <a:p>
                    <a:r>
                      <a:rPr lang="ru-RU"/>
                      <a:t>20,0%  </a:t>
                    </a:r>
                  </a:p>
                  <a:p>
                    <a:r>
                      <a:rPr lang="ru-RU"/>
                      <a:t> (70033,7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552068135679953E-2"/>
                  <c:y val="-0.1019285011400263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Неналоговые доходы</a:t>
                    </a:r>
                  </a:p>
                  <a:p>
                    <a:r>
                      <a:rPr lang="ru-RU"/>
                      <a:t>6,3%</a:t>
                    </a:r>
                  </a:p>
                  <a:p>
                    <a:r>
                      <a:rPr lang="ru-RU"/>
                      <a:t>(21871,3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864969089752204E-2"/>
                  <c:y val="0.111989444230135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/>
                      <a:t>Безвозмездные поступления</a:t>
                    </a:r>
                  </a:p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/>
                      <a:t>73,7%  </a:t>
                    </a:r>
                  </a:p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/>
                      <a:t>(257873,0 тыс. руб.)</a:t>
                    </a:r>
                  </a:p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/>
                      <a:t>       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85280331570138"/>
                      <c:h val="0.278006433550057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'слайд 4'!$A$5:$A$7</c:f>
              <c:numCache>
                <c:formatCode>0.00%</c:formatCode>
                <c:ptCount val="3"/>
                <c:pt idx="0">
                  <c:v>0.2</c:v>
                </c:pt>
                <c:pt idx="1">
                  <c:v>6.3E-2</c:v>
                </c:pt>
                <c:pt idx="2">
                  <c:v>0.73699999999999999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79276320574197E-2"/>
          <c:y val="0.21288176242120679"/>
          <c:w val="0.71891719797846476"/>
          <c:h val="0.52166203281193624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explosion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4298707408606825E-2"/>
                  <c:y val="-5.530763843198845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Штрафы </a:t>
                    </a:r>
                  </a:p>
                  <a:p>
                    <a:r>
                      <a:rPr lang="ru-RU"/>
                      <a:t>9,2%</a:t>
                    </a:r>
                  </a:p>
                  <a:p>
                    <a:r>
                      <a:rPr lang="ru-RU"/>
                      <a:t>(8500,0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821930381989435"/>
                  <c:y val="-8.045737207377379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Налоги на совокупный доход</a:t>
                    </a:r>
                  </a:p>
                  <a:p>
                    <a:r>
                      <a:rPr lang="ru-RU"/>
                      <a:t>13,0%</a:t>
                    </a:r>
                  </a:p>
                  <a:p>
                    <a:r>
                      <a:rPr lang="ru-RU"/>
                      <a:t>(11930,7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1302583635135035E-2"/>
                  <c:y val="2.379035167773839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использования имущества 12,1%</a:t>
                    </a:r>
                  </a:p>
                  <a:p>
                    <a:r>
                      <a:rPr lang="ru-RU"/>
                      <a:t>(11142,3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3839607701811111E-2"/>
                  <c:y val="0.1803510410255321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Остальные налоги и сборы 4,1%</a:t>
                    </a:r>
                  </a:p>
                  <a:p>
                    <a:r>
                      <a:rPr lang="ru-RU"/>
                      <a:t>(3709,1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18575574315365E-4"/>
                  <c:y val="0.2400732219793280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доходы физических лиц </a:t>
                    </a:r>
                  </a:p>
                  <a:p>
                    <a:r>
                      <a:rPr lang="ru-RU"/>
                      <a:t>61,6% </a:t>
                    </a:r>
                  </a:p>
                  <a:p>
                    <a:r>
                      <a:rPr lang="ru-RU"/>
                      <a:t>(56622,9 тыс. руб.)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'5'!$B$7:$B$11</c:f>
              <c:numCache>
                <c:formatCode>General</c:formatCode>
                <c:ptCount val="5"/>
                <c:pt idx="0">
                  <c:v>9.1999999999999993</c:v>
                </c:pt>
                <c:pt idx="1">
                  <c:v>13</c:v>
                </c:pt>
                <c:pt idx="2">
                  <c:v>12.1</c:v>
                </c:pt>
                <c:pt idx="3">
                  <c:v>4.0999999999999996</c:v>
                </c:pt>
                <c:pt idx="4">
                  <c:v>61.6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02692718965678E-2"/>
          <c:y val="4.4861391929187276E-2"/>
          <c:w val="0.53789977641683706"/>
          <c:h val="0.8431732650045969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Доходы!$B$1</c:f>
              <c:strCache>
                <c:ptCount val="1"/>
                <c:pt idx="0">
                  <c:v>Дотация на выравнивание бюджетной обеспеченности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Доходы!$A$2:$A$3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Доходы!$B$2:$B$3</c:f>
              <c:numCache>
                <c:formatCode>General</c:formatCode>
                <c:ptCount val="2"/>
                <c:pt idx="0">
                  <c:v>20032</c:v>
                </c:pt>
                <c:pt idx="1">
                  <c:v>12145</c:v>
                </c:pt>
              </c:numCache>
            </c:numRef>
          </c:val>
        </c:ser>
        <c:ser>
          <c:idx val="1"/>
          <c:order val="1"/>
          <c:tx>
            <c:strRef>
              <c:f>Доходы!$C$1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Доходы!$A$2:$A$3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Доходы!$C$2:$C$3</c:f>
              <c:numCache>
                <c:formatCode>General</c:formatCode>
                <c:ptCount val="2"/>
                <c:pt idx="0">
                  <c:v>291522.90000000002</c:v>
                </c:pt>
                <c:pt idx="1">
                  <c:v>245728</c:v>
                </c:pt>
              </c:numCache>
            </c:numRef>
          </c:val>
        </c:ser>
        <c:ser>
          <c:idx val="2"/>
          <c:order val="2"/>
          <c:tx>
            <c:strRef>
              <c:f>Доходы!$D$1</c:f>
              <c:strCache>
                <c:ptCount val="1"/>
                <c:pt idx="0">
                  <c:v>Ожидаемое поступление собственных доходов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Доходы!$A$2:$A$3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Доходы!$D$2:$D$3</c:f>
              <c:numCache>
                <c:formatCode>General</c:formatCode>
                <c:ptCount val="2"/>
                <c:pt idx="0" formatCode="#,##0.00">
                  <c:v>149951.6</c:v>
                </c:pt>
                <c:pt idx="1">
                  <c:v>91905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570048"/>
        <c:axId val="99571584"/>
      </c:barChart>
      <c:catAx>
        <c:axId val="99570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71584"/>
        <c:crosses val="autoZero"/>
        <c:auto val="1"/>
        <c:lblAlgn val="ctr"/>
        <c:lblOffset val="100"/>
        <c:noMultiLvlLbl val="0"/>
      </c:catAx>
      <c:valAx>
        <c:axId val="9957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7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15830693577096"/>
          <c:y val="4.0640411775350327E-2"/>
          <c:w val="0.32978405285546203"/>
          <c:h val="0.849924314449764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114707603940461"/>
          <c:y val="9.4648704917157211E-2"/>
          <c:w val="0.59277108433734937"/>
          <c:h val="0.79740360872008009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explosion val="17"/>
          </c:dPt>
          <c:dLbls>
            <c:dLbl>
              <c:idx val="0"/>
              <c:layout>
                <c:manualLayout>
                  <c:x val="7.703102172469406E-2"/>
                  <c:y val="-5.113623038859314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Социальная сфера - 77,1%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681499157098488E-2"/>
                  <c:y val="0.2338667281735201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/>
                      <a:t>Межбюджетные трансферты - 2,7%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431300003162252E-2"/>
                  <c:y val="-2.511039980627881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Общегосударственные вопросы- 16,3%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873920880371886E-2"/>
                  <c:y val="-0.1202383010564676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экономика - 1,7%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497268827259276"/>
                  <c:y val="-3.386442918018056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Жилищно-коммунальное хозяйство - 1,6%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9727642264117298"/>
                  <c:y val="4.789759142762291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расходы - </a:t>
                    </a:r>
                    <a:r>
                      <a:rPr lang="en-US"/>
                      <a:t>0,6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Лист4!$C$111:$C$116</c:f>
              <c:numCache>
                <c:formatCode>0.0</c:formatCode>
                <c:ptCount val="6"/>
                <c:pt idx="0">
                  <c:v>77.099999999999994</c:v>
                </c:pt>
                <c:pt idx="1">
                  <c:v>2.7</c:v>
                </c:pt>
                <c:pt idx="2">
                  <c:v>16.3</c:v>
                </c:pt>
                <c:pt idx="3">
                  <c:v>1.7</c:v>
                </c:pt>
                <c:pt idx="4">
                  <c:v>1.6</c:v>
                </c:pt>
                <c:pt idx="5" formatCode="General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Зарабоная плата</a:t>
            </a:r>
          </a:p>
        </c:rich>
      </c:tx>
      <c:layout>
        <c:manualLayout>
          <c:xMode val="edge"/>
          <c:yMode val="edge"/>
          <c:x val="0.38418304105465656"/>
          <c:y val="2.83554311450074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776270809794478"/>
          <c:y val="0.12854462119070043"/>
          <c:w val="0.78412743763976034"/>
          <c:h val="0.737241209770193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206485829059886E-2"/>
                  <c:y val="-2.5254764358092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089465079124848E-17"/>
                  <c:y val="-2.5577750288320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Лист2!$B$4:$B$5</c:f>
              <c:strCache>
                <c:ptCount val="2"/>
                <c:pt idx="0">
                  <c:v>Потребность</c:v>
                </c:pt>
                <c:pt idx="1">
                  <c:v>План</c:v>
                </c:pt>
              </c:strCache>
            </c:strRef>
          </c:cat>
          <c:val>
            <c:numRef>
              <c:f>Лист2!$A$4:$A$5</c:f>
              <c:numCache>
                <c:formatCode>0.0</c:formatCode>
                <c:ptCount val="2"/>
                <c:pt idx="0">
                  <c:v>67072.399999999994</c:v>
                </c:pt>
                <c:pt idx="1">
                  <c:v>67072.399999999994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70"/>
        <c:axId val="99369728"/>
        <c:axId val="99372416"/>
      </c:barChart>
      <c:catAx>
        <c:axId val="9936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372416"/>
        <c:crosses val="autoZero"/>
        <c:auto val="1"/>
        <c:lblAlgn val="ctr"/>
        <c:lblOffset val="100"/>
        <c:tickLblSkip val="1"/>
        <c:tickMarkSkip val="7"/>
        <c:noMultiLvlLbl val="0"/>
      </c:catAx>
      <c:valAx>
        <c:axId val="993724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36972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Коммунальные услуги</a:t>
            </a:r>
          </a:p>
        </c:rich>
      </c:tx>
      <c:layout>
        <c:manualLayout>
          <c:xMode val="edge"/>
          <c:yMode val="edge"/>
          <c:x val="0.35266032999376157"/>
          <c:y val="2.83554311450074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776270809794478"/>
          <c:y val="0.13043498326703432"/>
          <c:w val="0.78412743763976034"/>
          <c:h val="0.735350847693860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Лист2!$B$6:$B$7</c:f>
              <c:strCache>
                <c:ptCount val="2"/>
                <c:pt idx="0">
                  <c:v>Потребность</c:v>
                </c:pt>
                <c:pt idx="1">
                  <c:v>План</c:v>
                </c:pt>
              </c:strCache>
            </c:strRef>
          </c:cat>
          <c:val>
            <c:numRef>
              <c:f>Лист2!$A$6:$A$7</c:f>
              <c:numCache>
                <c:formatCode>0.0</c:formatCode>
                <c:ptCount val="2"/>
                <c:pt idx="0">
                  <c:v>37509.300000000003</c:v>
                </c:pt>
                <c:pt idx="1">
                  <c:v>31258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70"/>
        <c:axId val="99383552"/>
        <c:axId val="99415168"/>
      </c:barChart>
      <c:catAx>
        <c:axId val="9938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415168"/>
        <c:crosses val="autoZero"/>
        <c:auto val="1"/>
        <c:lblAlgn val="ctr"/>
        <c:lblOffset val="100"/>
        <c:tickLblSkip val="1"/>
        <c:tickMarkSkip val="7"/>
        <c:noMultiLvlLbl val="0"/>
      </c:catAx>
      <c:valAx>
        <c:axId val="994151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38355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Прочие расходы</a:t>
            </a:r>
          </a:p>
        </c:rich>
      </c:tx>
      <c:layout>
        <c:manualLayout>
          <c:xMode val="edge"/>
          <c:yMode val="edge"/>
          <c:x val="0.38812337993726848"/>
          <c:y val="2.83554311450074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776270809794478"/>
          <c:y val="0.13043498326703432"/>
          <c:w val="0.78412743763976034"/>
          <c:h val="0.735350847693860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Лист2!$B$8:$B$9</c:f>
              <c:strCache>
                <c:ptCount val="2"/>
                <c:pt idx="0">
                  <c:v>Потребность</c:v>
                </c:pt>
                <c:pt idx="1">
                  <c:v>План</c:v>
                </c:pt>
              </c:strCache>
            </c:strRef>
          </c:cat>
          <c:val>
            <c:numRef>
              <c:f>Лист2!$A$8:$A$9</c:f>
              <c:numCache>
                <c:formatCode>0.0</c:formatCode>
                <c:ptCount val="2"/>
                <c:pt idx="0">
                  <c:v>27014.6</c:v>
                </c:pt>
                <c:pt idx="1">
                  <c:v>26014.6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70"/>
        <c:axId val="99504128"/>
        <c:axId val="99506816"/>
      </c:barChart>
      <c:catAx>
        <c:axId val="9950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506816"/>
        <c:crosses val="autoZero"/>
        <c:auto val="1"/>
        <c:lblAlgn val="ctr"/>
        <c:lblOffset val="100"/>
        <c:tickLblSkip val="1"/>
        <c:tickMarkSkip val="7"/>
        <c:noMultiLvlLbl val="0"/>
      </c:catAx>
      <c:valAx>
        <c:axId val="995068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50412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02149977660729"/>
          <c:y val="0.18085154535966086"/>
          <c:w val="0.67550049943226931"/>
          <c:h val="0.65238637896635188"/>
        </c:manualLayout>
      </c:layout>
      <c:pie3D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1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3504079408307945E-2"/>
                  <c:y val="0.24105285392747849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Краевой бюджет 
</a:t>
                    </a:r>
                    <a:r>
                      <a:rPr lang="ru-RU" sz="1400" dirty="0" smtClean="0"/>
                      <a:t>236 842,1 </a:t>
                    </a:r>
                    <a:r>
                      <a:rPr lang="ru-RU" sz="1400" dirty="0"/>
                      <a:t>тыс. рублей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873719048716717E-2"/>
                  <c:y val="-0.15077840437088638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dirty="0"/>
                      <a:t>Местный бюджет 
</a:t>
                    </a:r>
                    <a:r>
                      <a:rPr lang="ru-RU" sz="1400" dirty="0" smtClean="0"/>
                      <a:t>68 469,3 тыс</a:t>
                    </a:r>
                    <a:r>
                      <a:rPr lang="ru-RU" sz="1400" dirty="0"/>
                      <a:t>. рублей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Лист3!$B$2:$B$3</c:f>
              <c:numCache>
                <c:formatCode>General</c:formatCode>
                <c:ptCount val="2"/>
                <c:pt idx="0">
                  <c:v>236842.1</c:v>
                </c:pt>
                <c:pt idx="1">
                  <c:v>68469.3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0.48689</cdr:x>
      <cdr:y>0.49975</cdr:y>
    </cdr:from>
    <cdr:to>
      <cdr:x>0.50149</cdr:x>
      <cdr:y>0.56391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5446" y="2834881"/>
          <a:ext cx="141446" cy="371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2175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73BC-D8E3-469B-BF9D-C7AE84177F0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1751E-0E83-4060-868F-40077FF1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0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1751E-0E83-4060-868F-40077FF1CC9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27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E8425-B5C0-47B5-8D16-2F420D0347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125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19962-E8D6-4474-A401-A0F4CB26BE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09011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47440-A512-46E2-95D7-F9F1D7F2E4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9355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02061-B3C6-4D6F-B19F-1C145155C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802268"/>
      </p:ext>
    </p:extLst>
  </p:cSld>
  <p:clrMapOvr>
    <a:masterClrMapping/>
  </p:clrMapOvr>
  <p:transition spd="med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9757-B79C-4859-BD7D-36D013577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39149"/>
      </p:ext>
    </p:extLst>
  </p:cSld>
  <p:clrMapOvr>
    <a:masterClrMapping/>
  </p:clrMapOvr>
  <p:transition spd="med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BEFC0-FAAE-4F56-8FCB-2A85A4C02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890749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B7F6E-07C8-4226-BCDD-13422BBFD6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7768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7CD86-43AE-4578-AD0E-466E79B69A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07792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94549-673D-48F3-B3E3-04A938F04A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72452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F79CB-2A55-4F7C-B3C1-66AD43502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748421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8529F-DC04-4778-981F-579BE82860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2572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C270E-E7D0-4B43-8278-1810FA65AE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7237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32080-487E-456A-872F-23C9CF8E7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3338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12834-B5D8-431E-B339-4FC121008F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927052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0776F8-17FC-445C-9065-9EAB3B0A1F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38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</p:sldLayoutIdLst>
  <p:transition spd="med">
    <p:strips dir="l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1341438"/>
            <a:ext cx="8642350" cy="41751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/>
              <a:t>Районный бюджет муниципального района «Забайкальский район»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200" b="1" dirty="0" smtClean="0"/>
              <a:t>на 2015 год и плановый период 2016 и 201</a:t>
            </a:r>
            <a:r>
              <a:rPr lang="ru-RU" sz="3200" b="1" dirty="0"/>
              <a:t>7</a:t>
            </a:r>
            <a:r>
              <a:rPr lang="ru-RU" sz="3200" b="1" dirty="0" smtClean="0"/>
              <a:t> годов</a:t>
            </a:r>
          </a:p>
        </p:txBody>
      </p:sp>
      <p:pic>
        <p:nvPicPr>
          <p:cNvPr id="11267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08721"/>
            <a:ext cx="8510588" cy="79208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/>
              <a:t>Первоочередные расходы районного бюджета на 2015</a:t>
            </a:r>
            <a:r>
              <a:rPr lang="en-US" sz="2000" b="1" dirty="0" smtClean="0"/>
              <a:t> </a:t>
            </a:r>
            <a:r>
              <a:rPr lang="ru-RU" sz="2000" b="1" dirty="0" smtClean="0"/>
              <a:t>год по собственным доходам (тыс. рублей)</a:t>
            </a:r>
          </a:p>
        </p:txBody>
      </p:sp>
      <p:pic>
        <p:nvPicPr>
          <p:cNvPr id="10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239303"/>
              </p:ext>
            </p:extLst>
          </p:nvPr>
        </p:nvGraphicFramePr>
        <p:xfrm>
          <a:off x="323528" y="1844823"/>
          <a:ext cx="2736304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166889"/>
              </p:ext>
            </p:extLst>
          </p:nvPr>
        </p:nvGraphicFramePr>
        <p:xfrm>
          <a:off x="3275856" y="1844824"/>
          <a:ext cx="28083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568252"/>
              </p:ext>
            </p:extLst>
          </p:nvPr>
        </p:nvGraphicFramePr>
        <p:xfrm>
          <a:off x="6300192" y="1844824"/>
          <a:ext cx="27363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24133822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81075"/>
            <a:ext cx="9144000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/>
              <a:t>Реализация направления расходов по отдельным мероприятиям </a:t>
            </a:r>
            <a:br>
              <a:rPr lang="ru-RU" sz="2400" b="1" dirty="0" smtClean="0"/>
            </a:br>
            <a:r>
              <a:rPr lang="ru-RU" sz="2400" b="1" dirty="0" smtClean="0"/>
              <a:t>на 2015 год</a:t>
            </a:r>
          </a:p>
        </p:txBody>
      </p:sp>
      <p:sp>
        <p:nvSpPr>
          <p:cNvPr id="77830" name="Rectangle 6"/>
          <p:cNvSpPr>
            <a:spLocks noGrp="1" noRot="1" noChangeArrowheads="1"/>
          </p:cNvSpPr>
          <p:nvPr>
            <p:ph idx="1"/>
          </p:nvPr>
        </p:nvSpPr>
        <p:spPr>
          <a:xfrm>
            <a:off x="251520" y="1700808"/>
            <a:ext cx="8712968" cy="48000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Мероприятия по обеспечению экологической безопасности окружающей среды и населения при обращении с отходами производства и потребления – 500,0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 Мероприятия по поддержке и развитию агропромышленного комплекса  муниципального района «Забайкальский район»  – 640,0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 Мероприятия по строительству и ремонту объектов для  захоронения и утилизации биологических отходов на территории муниципального района «Забайкальский район» - 38,1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Мероприятия по поддержке малого и среднего предпринимательства - 135,0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Мероприятия направленные на обеспечение бесплатным питанием детей из малоимущих семей – 600,0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Мероприятия по проведению оздоровительной кампании детей – 505,7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Субсидия на предоставление молодым семьям социальных выплат на приобретение жилья или строительство индивидуального жилого дома - 250,0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Реализация мероприятий на обеспечение доступности объектов и услуг для инвалидов – 80,0 тыс. рублей.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Мероприятия направленные на улучшение условий охраны труда – 50,0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Мероприятия направленные на техническую </a:t>
            </a:r>
            <a:r>
              <a:rPr lang="ru-RU" sz="1550" dirty="0" err="1" smtClean="0"/>
              <a:t>укрепленность</a:t>
            </a:r>
            <a:r>
              <a:rPr lang="ru-RU" sz="1550" dirty="0" smtClean="0"/>
              <a:t> зданий и оснащение мебелью –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2 150,9 тыс. рублей.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550" dirty="0" smtClean="0"/>
              <a:t>Субсидии социально ориентированным некоммерческим организациям – 50,0 тыс. рублей.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550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967051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81075"/>
            <a:ext cx="8510588" cy="7921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Расходы районного бюджета на 2015 год в разрезе разделов и подразделов классификации расходов.</a:t>
            </a:r>
          </a:p>
        </p:txBody>
      </p:sp>
      <p:graphicFrame>
        <p:nvGraphicFramePr>
          <p:cNvPr id="72791" name="Group 8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6834229"/>
              </p:ext>
            </p:extLst>
          </p:nvPr>
        </p:nvGraphicFramePr>
        <p:xfrm>
          <a:off x="301625" y="1772816"/>
          <a:ext cx="8540750" cy="50405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783263"/>
                <a:gridCol w="2757487"/>
              </a:tblGrid>
              <a:tr h="4186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разделов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Сумма, тыс.руб.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</a:tr>
              <a:tr h="39789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01 «Общегосударственные вопросы»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68 687,5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</a:tr>
              <a:tr h="39971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02 «Национальная оборона»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1 411,2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</a:tr>
              <a:tr h="4399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03 «Национальная безопасность и правоохранительная деятельность»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574,8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</a:tr>
              <a:tr h="114595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04 «Национальная экономика»: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 «Сельское хозяйство и рыболовство»;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 «Транспорт»;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 «Дорожное хозяйство (дорожные фонды)»;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 «Другие вопросы в области национальной экономики»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7 324,1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678,1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6 505,0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135,0</a:t>
                      </a:r>
                    </a:p>
                  </a:txBody>
                  <a:tcPr marT="45713" marB="45713" horzOverflow="overflow"/>
                </a:tc>
              </a:tr>
              <a:tr h="923831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Раздел 05 «Жилищно-коммунальное хозяйство»: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подраздел «Жилищное хозяйство»;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подраздел «Коммунальное хозяйство»;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подраздел «Благоустройство»</a:t>
                      </a: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6 641,5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4 371,7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1 661,0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608,8</a:t>
                      </a:r>
                    </a:p>
                  </a:txBody>
                  <a:tcPr marT="45713" marB="45713" horzOverflow="overflow"/>
                </a:tc>
              </a:tr>
              <a:tr h="120310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07 «Образование»: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     подраздел «Дошкольное образование»;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     подраздел «Общее образование»;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     подраздел «Молодежная политика и оздоровление детей»;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     подраздел «Другие вопросы в области образования»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305 311,4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70 288,3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224 351,6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4 211,8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6 459,7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horzOverflow="overflow"/>
                </a:tc>
              </a:tr>
            </a:tbl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56499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81075"/>
            <a:ext cx="8510588" cy="71973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Структура расходов по разделу 07 «Образование».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5033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679443"/>
              </p:ext>
            </p:extLst>
          </p:nvPr>
        </p:nvGraphicFramePr>
        <p:xfrm>
          <a:off x="179512" y="1700808"/>
          <a:ext cx="878497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1225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81075"/>
            <a:ext cx="8510588" cy="1079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Расходы районного бюджета на 2015 год в разрезе разделов и подразделов классификации расходов.</a:t>
            </a:r>
          </a:p>
        </p:txBody>
      </p:sp>
      <p:graphicFrame>
        <p:nvGraphicFramePr>
          <p:cNvPr id="74924" name="Group 1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84913121"/>
              </p:ext>
            </p:extLst>
          </p:nvPr>
        </p:nvGraphicFramePr>
        <p:xfrm>
          <a:off x="323850" y="2205038"/>
          <a:ext cx="8540750" cy="427704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761038"/>
                <a:gridCol w="2779712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разделов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Сумма, тыс.руб.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08 «Культура и кинематография»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2 163,3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11604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10 «Социальная политика»: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 «Пенсионное обеспечение»;</a:t>
                      </a:r>
                    </a:p>
                    <a:p>
                      <a:pPr marL="285750" marR="0" lvl="0" indent="-2857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подраздел «Социальное обеспечение население»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   подраздел «Охрана семьи и детства»;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    подраздел «Другие вопросы в области социальной политики»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17 861,1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1 600,0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15 881,1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130,0</a:t>
                      </a:r>
                    </a:p>
                  </a:txBody>
                  <a:tcPr horzOverflow="overflow"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Раздел 11 «Физическая культура и спорт»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377,8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Раздел 12 «Средства массовой информации»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Раздел 13 «Обслуживание государственного и муниципального долга»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 14 «Межбюджетные трансферты»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11 577,9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680870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50" name="Rectangle 1566"/>
          <p:cNvSpPr>
            <a:spLocks noGrp="1" noRot="1" noChangeArrowheads="1"/>
          </p:cNvSpPr>
          <p:nvPr>
            <p:ph type="title"/>
          </p:nvPr>
        </p:nvSpPr>
        <p:spPr>
          <a:xfrm>
            <a:off x="0" y="908721"/>
            <a:ext cx="9144000" cy="1008111"/>
          </a:xfrm>
        </p:spPr>
        <p:txBody>
          <a:bodyPr>
            <a:noAutofit/>
          </a:bodyPr>
          <a:lstStyle/>
          <a:p>
            <a:pPr eaLnBrk="1" hangingPunct="1"/>
            <a:r>
              <a:rPr lang="ru-RU" sz="2200" b="1" dirty="0" smtClean="0"/>
              <a:t>Распределение дотаций бюджетам поселений на выравнивание</a:t>
            </a:r>
            <a:br>
              <a:rPr lang="ru-RU" sz="2200" b="1" dirty="0" smtClean="0"/>
            </a:br>
            <a:r>
              <a:rPr lang="ru-RU" sz="2200" b="1" dirty="0" smtClean="0"/>
              <a:t>бюджетной обеспеченности поселений из районного фонда финансовой поддержки поселений на 2015 год.</a:t>
            </a:r>
          </a:p>
        </p:txBody>
      </p:sp>
      <p:graphicFrame>
        <p:nvGraphicFramePr>
          <p:cNvPr id="18930" name="Group 4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19861"/>
              </p:ext>
            </p:extLst>
          </p:nvPr>
        </p:nvGraphicFramePr>
        <p:xfrm>
          <a:off x="107503" y="1916834"/>
          <a:ext cx="8928992" cy="482453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602816"/>
                <a:gridCol w="3268447"/>
                <a:gridCol w="1270094"/>
                <a:gridCol w="1797994"/>
                <a:gridCol w="1989641"/>
              </a:tblGrid>
              <a:tr h="29141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 п/п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поселений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Сумма, тыс. рублей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Всего: в том числе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 счет средств районного бюджета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 счет средств краевого бюджета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50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Сельское поселение «Абагайтуйское»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1 110,2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1 021,0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237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Сельское поселение «Билитуйское»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2 408,4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2 177,2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237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Сельское поселение «Даурское»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930,1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602,9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50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Городское поселение «Забайкальское»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1 896,4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1 896,4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50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Сельское поселение «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Красновеликанское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1 428,8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1 341,4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50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Сельское поселение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«Рудник-Абагайтуйское»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424,2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237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Сельское поселение «Степное»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1 726,1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550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Сельское поселение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«Черно-Озерское»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1 540,1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1 390,8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237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ИТОГО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11 577,9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8 407,9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3 170,0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64477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06" y="908721"/>
            <a:ext cx="8510588" cy="64807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Информация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 </a:t>
            </a:r>
            <a:r>
              <a:rPr lang="ru-RU" sz="2000" b="1" dirty="0"/>
              <a:t>бюджетным обязательствам, </a:t>
            </a:r>
            <a:r>
              <a:rPr lang="ru-RU" sz="2000" b="1" dirty="0" smtClean="0"/>
              <a:t>не </a:t>
            </a:r>
            <a:r>
              <a:rPr lang="ru-RU" sz="2000" b="1" dirty="0"/>
              <a:t>предусмотренным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районном бюджете на </a:t>
            </a:r>
            <a:r>
              <a:rPr lang="ru-RU" sz="2000" b="1" dirty="0" smtClean="0"/>
              <a:t>2014 год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85868"/>
              </p:ext>
            </p:extLst>
          </p:nvPr>
        </p:nvGraphicFramePr>
        <p:xfrm>
          <a:off x="107504" y="1556792"/>
          <a:ext cx="8892988" cy="3429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32048"/>
                <a:gridCol w="6696744"/>
                <a:gridCol w="17641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Расходы на текущее содержание учреждений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16 140,8 тыс.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руб.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На приобретение и доставку угля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2 575,6 тыс. руб.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Оплата контракта по проектно-изыскательским работам по объекту «Физкультурно-оздоровительный комплекс в </a:t>
                      </a:r>
                      <a:r>
                        <a:rPr lang="ru-RU" sz="1600" kern="1200" dirty="0" err="1" smtClean="0">
                          <a:effectLst/>
                        </a:rPr>
                        <a:t>пгт</a:t>
                      </a:r>
                      <a:r>
                        <a:rPr lang="ru-RU" sz="1600" kern="1200" dirty="0" smtClean="0">
                          <a:effectLst/>
                        </a:rPr>
                        <a:t>. Забайкальск»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13 000,0 тыс.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руб.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938" indent="-23813"/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Задолженность по муниципальным контрактам, 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2 047,9 тыс. руб.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ru-RU" sz="1400" dirty="0" smtClean="0"/>
                        <a:t>4.1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договор МУДОД «ДЮСШ-1» на трибуну металлическую на 700 посадочных мест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790,9 тыс.</a:t>
                      </a:r>
                      <a:r>
                        <a:rPr lang="ru-RU" sz="1600" kern="1200" baseline="0" dirty="0" smtClean="0">
                          <a:effectLst/>
                        </a:rPr>
                        <a:t> </a:t>
                      </a:r>
                      <a:r>
                        <a:rPr lang="ru-RU" sz="1600" kern="1200" dirty="0" smtClean="0">
                          <a:effectLst/>
                        </a:rPr>
                        <a:t>руб.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договор МУДОД «ДЮСШ-1» на выполнение работ по устройству искусственного покрытия беговых дорожек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1 030,6 тыс. руб.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договора детский</a:t>
                      </a:r>
                      <a:r>
                        <a:rPr lang="ru-RU" sz="1600" kern="1200" baseline="0" dirty="0" smtClean="0">
                          <a:effectLst/>
                        </a:rPr>
                        <a:t> сад «Светлячок» на приобретение бытовой и офисной технике, приобретение мебели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226,4 тыс. руб.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3508" y="5733256"/>
            <a:ext cx="8856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+mn-lt"/>
              </a:rPr>
              <a:t>Итого сумма  бюджетных обязательств, не предусмотренных в районном бюджете на </a:t>
            </a:r>
            <a:r>
              <a:rPr lang="ru-RU" sz="2200" b="1" dirty="0" smtClean="0">
                <a:latin typeface="+mn-lt"/>
              </a:rPr>
              <a:t>2014 </a:t>
            </a:r>
            <a:r>
              <a:rPr lang="ru-RU" sz="2200" b="1" dirty="0">
                <a:latin typeface="+mn-lt"/>
              </a:rPr>
              <a:t>год составила </a:t>
            </a:r>
            <a:r>
              <a:rPr lang="ru-RU" sz="2200" b="1" dirty="0" smtClean="0">
                <a:latin typeface="+mn-lt"/>
              </a:rPr>
              <a:t>33 764,3 тыс.  </a:t>
            </a:r>
            <a:r>
              <a:rPr lang="ru-RU" sz="2200" b="1" dirty="0">
                <a:latin typeface="+mn-lt"/>
              </a:rPr>
              <a:t>рублей.</a:t>
            </a:r>
            <a:endParaRPr lang="ru-R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455995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3144" y="1916832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latin typeface="+mn-lt"/>
              </a:rPr>
              <a:t>СПАСИБО ЗА ВНИМАНИЕ!</a:t>
            </a:r>
            <a:endParaRPr lang="ru-RU" sz="10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545805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6706" y="915865"/>
            <a:ext cx="8510588" cy="78494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«Нормативная база для разработки проекта районного бюджета на 2014 год и плановый период 2015 и 2016 годов»</a:t>
            </a:r>
          </a:p>
        </p:txBody>
      </p:sp>
      <p:sp>
        <p:nvSpPr>
          <p:cNvPr id="3078" name="Rectangle 6"/>
          <p:cNvSpPr>
            <a:spLocks noGrp="1" noRot="1" noChangeArrowheads="1"/>
          </p:cNvSpPr>
          <p:nvPr>
            <p:ph idx="1"/>
          </p:nvPr>
        </p:nvSpPr>
        <p:spPr>
          <a:xfrm>
            <a:off x="89694" y="1916832"/>
            <a:ext cx="8964612" cy="4536504"/>
          </a:xfrm>
        </p:spPr>
        <p:txBody>
          <a:bodyPr>
            <a:noAutofit/>
          </a:bodyPr>
          <a:lstStyle/>
          <a:p>
            <a:pPr marL="182563" indent="-182563" eaLnBrk="1" hangingPunct="1">
              <a:lnSpc>
                <a:spcPct val="80000"/>
              </a:lnSpc>
              <a:defRPr/>
            </a:pPr>
            <a:r>
              <a:rPr lang="ru-RU" sz="2200" b="1" dirty="0" smtClean="0"/>
              <a:t>Бюджетное послание Президента Российской Федерации Федеральному собранию «О бюджетной политике в 2014–2016 годах»</a:t>
            </a:r>
          </a:p>
          <a:p>
            <a:pPr marL="182563" indent="-182563" eaLnBrk="1" hangingPunct="1">
              <a:lnSpc>
                <a:spcPct val="80000"/>
              </a:lnSpc>
              <a:defRPr/>
            </a:pPr>
            <a:r>
              <a:rPr lang="ru-RU" sz="2200" b="1" dirty="0" smtClean="0"/>
              <a:t>Бюджетный кодекс Российской Федерации ( с изменениями от 03.12.2012г № 244-ФЗ, от 23.07.2013г № 252-ФЗ)</a:t>
            </a:r>
          </a:p>
          <a:p>
            <a:pPr marL="182563" indent="-182563" eaLnBrk="1" hangingPunct="1">
              <a:lnSpc>
                <a:spcPct val="80000"/>
              </a:lnSpc>
              <a:defRPr/>
            </a:pPr>
            <a:r>
              <a:rPr lang="ru-RU" sz="2200" b="1" dirty="0" smtClean="0"/>
              <a:t>Налоговый кодекс Российской Федерации</a:t>
            </a:r>
          </a:p>
          <a:p>
            <a:pPr marL="182563" indent="-182563" eaLnBrk="1" hangingPunct="1">
              <a:lnSpc>
                <a:spcPct val="80000"/>
              </a:lnSpc>
              <a:defRPr/>
            </a:pPr>
            <a:r>
              <a:rPr lang="ru-RU" sz="2200" b="1" dirty="0" smtClean="0"/>
              <a:t>Приказ Министерства Финансов Российской Федерации от 1 июля 2013 года № 65Н «Об утверждении Указаний о порядке применения бюджетной классификации Российской Федерации»</a:t>
            </a:r>
          </a:p>
          <a:p>
            <a:pPr marL="182563" indent="-182563">
              <a:lnSpc>
                <a:spcPct val="80000"/>
              </a:lnSpc>
              <a:defRPr/>
            </a:pPr>
            <a:r>
              <a:rPr lang="ru-RU" sz="2400" b="1" dirty="0"/>
              <a:t>Закон Забайкальского края от 20 декабря 2011 года № 608-ЗЗК «О межбюджетных отношениях в Забайкальском крае»</a:t>
            </a:r>
          </a:p>
          <a:p>
            <a:pPr marL="182563" indent="-182563">
              <a:lnSpc>
                <a:spcPct val="80000"/>
              </a:lnSpc>
              <a:defRPr/>
            </a:pPr>
            <a:r>
              <a:rPr lang="ru-RU" sz="2400" b="1" dirty="0"/>
              <a:t>Решение Совета муниципального района «Забайкальский район»  от 22 октября 2010 года № 139 «Об утверждении Положения «О бюджетном процессе в муниципальном районе «Забайкальский район»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b="1" dirty="0"/>
          </a:p>
          <a:p>
            <a:pPr marL="182563" indent="-182563" eaLnBrk="1" hangingPunct="1">
              <a:lnSpc>
                <a:spcPct val="80000"/>
              </a:lnSpc>
              <a:defRPr/>
            </a:pPr>
            <a:endParaRPr lang="ru-RU" sz="2200" b="1" dirty="0" smtClean="0"/>
          </a:p>
        </p:txBody>
      </p:sp>
      <p:pic>
        <p:nvPicPr>
          <p:cNvPr id="6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80149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125538"/>
            <a:ext cx="9144000" cy="5762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«Доходы районного бюджета на 201</a:t>
            </a:r>
            <a:r>
              <a:rPr lang="en-US" sz="2400" b="1" dirty="0" smtClean="0"/>
              <a:t>4</a:t>
            </a:r>
            <a:r>
              <a:rPr lang="ru-RU" sz="2400" b="1" dirty="0" smtClean="0"/>
              <a:t> год»</a:t>
            </a:r>
          </a:p>
        </p:txBody>
      </p:sp>
      <p:pic>
        <p:nvPicPr>
          <p:cNvPr id="7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450021"/>
              </p:ext>
            </p:extLst>
          </p:nvPr>
        </p:nvGraphicFramePr>
        <p:xfrm>
          <a:off x="179512" y="1701800"/>
          <a:ext cx="8712968" cy="498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981075"/>
            <a:ext cx="8510588" cy="1151781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«Структура собственных доходов районного бюджета на 2014 год»</a:t>
            </a:r>
          </a:p>
        </p:txBody>
      </p:sp>
      <p:pic>
        <p:nvPicPr>
          <p:cNvPr id="6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470235"/>
              </p:ext>
            </p:extLst>
          </p:nvPr>
        </p:nvGraphicFramePr>
        <p:xfrm>
          <a:off x="167746" y="1916832"/>
          <a:ext cx="8593667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81075"/>
            <a:ext cx="8510588" cy="5730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b="1" dirty="0" smtClean="0"/>
              <a:t>«Объем поступлений доходов районного бюджета муниципального района «Забайкальский район» по собственным доходам на 2014 год»</a:t>
            </a:r>
          </a:p>
        </p:txBody>
      </p:sp>
      <p:graphicFrame>
        <p:nvGraphicFramePr>
          <p:cNvPr id="14420" name="Group 8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78564672"/>
              </p:ext>
            </p:extLst>
          </p:nvPr>
        </p:nvGraphicFramePr>
        <p:xfrm>
          <a:off x="323850" y="1628775"/>
          <a:ext cx="8534430" cy="418709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09788"/>
                <a:gridCol w="5329237"/>
                <a:gridCol w="1095405"/>
              </a:tblGrid>
              <a:tr h="477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Код по БК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показателей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Сумма</a:t>
                      </a: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3936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1 00 00000 00 0000 000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91 905,0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1 01 00000 00 0000 000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Налоги на прибыль, 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56 622,9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3202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1 05 00000 00 0000 000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Налоги на совокупный доход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11 930,7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390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1 07 00000 00 0000 000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Налоги, сборы и регулярные платежи за пользование природными ресурсами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474,1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3897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1 08 00000 00 0000 000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1 006,0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6030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1 11 00000 00 0000 000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11 142,3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4109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1 12 00000 00 0000 000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Платежи при пользовании природными ресурсами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1 629,0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3384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1 14 00000 00 0000 000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  <a:tr h="3375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1 16 00000 00 0000 000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Штрафы, санкции, возмещение ущерба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8 500,0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pic>
        <p:nvPicPr>
          <p:cNvPr id="6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49471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54486"/>
              </p:ext>
            </p:extLst>
          </p:nvPr>
        </p:nvGraphicFramePr>
        <p:xfrm>
          <a:off x="179511" y="2120260"/>
          <a:ext cx="8784978" cy="314085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03592"/>
                <a:gridCol w="5394284"/>
                <a:gridCol w="1387102"/>
              </a:tblGrid>
              <a:tr h="673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Код по БК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Наименование   показателей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 (тыс. руб.)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/>
                </a:tc>
              </a:tr>
              <a:tr h="246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2 00 00000 00 0000 000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Безвозмездные поступления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257 873,0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9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2 02 01000 00 0000 151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Дотации от других бюджетов бюджетной системы Российской Федерации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12 145,0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9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2 02 01001 05 0000 151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Дотации бюджетам муниципальных районов на выравнивание бюджетной обеспеченности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12 145,0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9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2 02 02000 00 0000 151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Субсидии бюджетам субъектов Российской Федерации и муниципальных образований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2 869,5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46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 dirty="0"/>
                        <a:t>2 02 02999 05 0000 151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Прочие субсидии бюджетам муниципальных образований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2869,5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93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2 02 03000 00 0000 151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Субвенции бюджетам субъектов РФ и  муниципальных образований 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242 858,5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5843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Объем безвозмездных поступлений районного бюджета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муниципального района «Забайкальский район»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на 2014 год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тыс. руб.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6012398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304887"/>
              </p:ext>
            </p:extLst>
          </p:nvPr>
        </p:nvGraphicFramePr>
        <p:xfrm>
          <a:off x="143508" y="1884911"/>
          <a:ext cx="8856984" cy="394190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20015"/>
                <a:gridCol w="5622705"/>
                <a:gridCol w="1214264"/>
              </a:tblGrid>
              <a:tr h="456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Код </a:t>
                      </a:r>
                      <a:r>
                        <a:rPr lang="ru-RU" sz="1400" dirty="0"/>
                        <a:t>по </a:t>
                      </a:r>
                      <a:endParaRPr lang="en-US" sz="14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БК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Наименование   </a:t>
                      </a:r>
                      <a:r>
                        <a:rPr lang="ru-RU" sz="1400" dirty="0"/>
                        <a:t>показателей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 (тыс. руб.)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8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2 02 03000 00 0000 151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Субвенции бюджетам субъектов РФ и  муниципальных образований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242</a:t>
                      </a:r>
                      <a:r>
                        <a:rPr lang="ru-RU" sz="1400" baseline="0" dirty="0" smtClean="0"/>
                        <a:t> 858,5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2 02 03015 05 0000 151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Субвенции бюджетам муниципальных образований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1 411,4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85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2 02 03021 05 0000 151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20"/>
                        <a:t>Субвенции бюджетам муниципальных районов на ежемесячное денежное вознаграждение за классное руководство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4 410,4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2 02 03024 05 0000 151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Субвенции местным  бюджетам муниципальных районов на выполнение передаваемых полномочий субъектов Российской Федерации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221 363,6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 dirty="0"/>
                        <a:t>2 02 03027 05 0000 151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Субвенции бюджетам муниципальных образований на содержание ребенка в семье опекуна и приемной семье, а также на оплату труда приемному родителю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11 324,1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5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400"/>
                        <a:t>2 02 03029 05 0000 151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Субвенции бюджетам муниципальных районов на компенсацию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349,0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95394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Объем субвенций районного бюджета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 муниципального района «Забайкальский район»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970213" algn="ctr"/>
                <a:tab pos="594042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на 2014 год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тыс. руб.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6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91069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052513"/>
            <a:ext cx="8510588" cy="647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«Сравнительный анализ доходов районного бюджета»</a:t>
            </a:r>
          </a:p>
        </p:txBody>
      </p:sp>
      <p:pic>
        <p:nvPicPr>
          <p:cNvPr id="6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одержимое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19659"/>
              </p:ext>
            </p:extLst>
          </p:nvPr>
        </p:nvGraphicFramePr>
        <p:xfrm>
          <a:off x="323528" y="1700213"/>
          <a:ext cx="82867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2695253" y="2300243"/>
            <a:ext cx="1362075" cy="493698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3"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95253" y="3835596"/>
            <a:ext cx="1371572" cy="497131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695253" y="5517232"/>
            <a:ext cx="1371572" cy="216024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24"/>
          <p:cNvSpPr txBox="1"/>
          <p:nvPr/>
        </p:nvSpPr>
        <p:spPr>
          <a:xfrm rot="1115103">
            <a:off x="2941242" y="2330863"/>
            <a:ext cx="650343" cy="34094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glow rad="228600">
              <a:schemeClr val="accent3">
                <a:alpha val="40000"/>
              </a:schemeClr>
            </a:glow>
          </a:effectLst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/>
              <a:t>38,7%</a:t>
            </a:r>
          </a:p>
        </p:txBody>
      </p:sp>
      <p:sp>
        <p:nvSpPr>
          <p:cNvPr id="20" name="TextBox 25"/>
          <p:cNvSpPr txBox="1"/>
          <p:nvPr/>
        </p:nvSpPr>
        <p:spPr>
          <a:xfrm rot="1275661">
            <a:off x="2907558" y="3840015"/>
            <a:ext cx="689149" cy="32008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/>
              <a:t>15,7%</a:t>
            </a:r>
          </a:p>
        </p:txBody>
      </p:sp>
      <p:sp>
        <p:nvSpPr>
          <p:cNvPr id="21" name="TextBox 26"/>
          <p:cNvSpPr txBox="1"/>
          <p:nvPr/>
        </p:nvSpPr>
        <p:spPr>
          <a:xfrm rot="589850">
            <a:off x="2925684" y="5455424"/>
            <a:ext cx="692818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/>
              <a:t>31,4%</a:t>
            </a:r>
          </a:p>
        </p:txBody>
      </p:sp>
    </p:spTree>
    <p:extLst>
      <p:ext uri="{BB962C8B-B14F-4D97-AF65-F5344CB8AC3E}">
        <p14:creationId xmlns:p14="http://schemas.microsoft.com/office/powerpoint/2010/main" val="112286350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052513"/>
            <a:ext cx="9144000" cy="504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«Структура расходов районного бюджета на 2015 год»</a:t>
            </a:r>
          </a:p>
        </p:txBody>
      </p:sp>
      <p:pic>
        <p:nvPicPr>
          <p:cNvPr id="6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9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986099"/>
              </p:ext>
            </p:extLst>
          </p:nvPr>
        </p:nvGraphicFramePr>
        <p:xfrm>
          <a:off x="467544" y="1484785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6051316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1514</Words>
  <Application>Microsoft Office PowerPoint</Application>
  <PresentationFormat>Экран (4:3)</PresentationFormat>
  <Paragraphs>289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Районный бюджет муниципального района «Забайкальский район»  на 2015 год и плановый период 2016 и 2017 годов</vt:lpstr>
      <vt:lpstr>«Нормативная база для разработки проекта районного бюджета на 2014 год и плановый период 2015 и 2016 годов»</vt:lpstr>
      <vt:lpstr>«Доходы районного бюджета на 2014 год»</vt:lpstr>
      <vt:lpstr>«Структура собственных доходов районного бюджета на 2014 год»</vt:lpstr>
      <vt:lpstr>«Объем поступлений доходов районного бюджета муниципального района «Забайкальский район» по собственным доходам на 2014 год»</vt:lpstr>
      <vt:lpstr>Презентация PowerPoint</vt:lpstr>
      <vt:lpstr>Презентация PowerPoint</vt:lpstr>
      <vt:lpstr>«Сравнительный анализ доходов районного бюджета»</vt:lpstr>
      <vt:lpstr>«Структура расходов районного бюджета на 2015 год»</vt:lpstr>
      <vt:lpstr>Первоочередные расходы районного бюджета на 2015 год по собственным доходам (тыс. рублей)</vt:lpstr>
      <vt:lpstr>Реализация направления расходов по отдельным мероприятиям  на 2015 год</vt:lpstr>
      <vt:lpstr>Расходы районного бюджета на 2015 год в разрезе разделов и подразделов классификации расходов.</vt:lpstr>
      <vt:lpstr>Структура расходов по разделу 07 «Образование».</vt:lpstr>
      <vt:lpstr>Расходы районного бюджета на 2015 год в разрезе разделов и подразделов классификации расходов.</vt:lpstr>
      <vt:lpstr>Распределение дотаций бюджетам поселений на выравнивание бюджетной обеспеченности поселений из районного фонда финансовой поддержки поселений на 2015 год.</vt:lpstr>
      <vt:lpstr>Информация по бюджетным обязательствам, не предусмотренным  в районном бюджете на 2014 год</vt:lpstr>
      <vt:lpstr>Презентация PowerPoint</vt:lpstr>
    </vt:vector>
  </TitlesOfParts>
  <Company>Komitet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муниципального района «Забайкальский район» на 2012 год и плановый период 2013 и 2014 годов</dc:title>
  <dc:creator>admin</dc:creator>
  <cp:lastModifiedBy>User</cp:lastModifiedBy>
  <cp:revision>140</cp:revision>
  <cp:lastPrinted>2013-11-18T01:52:13Z</cp:lastPrinted>
  <dcterms:created xsi:type="dcterms:W3CDTF">2011-12-19T01:06:23Z</dcterms:created>
  <dcterms:modified xsi:type="dcterms:W3CDTF">2014-11-24T00:59:34Z</dcterms:modified>
</cp:coreProperties>
</file>